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258" r:id="rId3"/>
    <p:sldId id="312" r:id="rId4"/>
    <p:sldId id="313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317" r:id="rId23"/>
    <p:sldId id="316" r:id="rId24"/>
    <p:sldId id="315" r:id="rId25"/>
    <p:sldId id="314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18" r:id="rId48"/>
    <p:sldId id="319" r:id="rId49"/>
    <p:sldId id="307" r:id="rId50"/>
    <p:sldId id="308" r:id="rId51"/>
    <p:sldId id="309" r:id="rId52"/>
    <p:sldId id="310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1F457-FF71-448B-BF95-7DEB441F05D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AD43F-8836-4494-AB52-C139E947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78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7267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7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10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60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71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15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4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42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05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53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69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1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55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9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2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1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2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1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93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3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6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1405738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lipartix.com/moving-clip-art-image-23299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download/9567388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children-playing-clipart_9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8TGEzrzGc.ht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44673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download/7650619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lipart-library.com/clipart/wedding-cliparts-transparent_4.htm" TargetMode="Externa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jZbzG1QYM4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jZbzG1QYM4" TargetMode="Externa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bx2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" TargetMode="External"/><Relationship Id="rId2" Type="http://schemas.openxmlformats.org/officeDocument/2006/relationships/hyperlink" Target="https://www.youtube.com/watch?v=ZjZbzG1QYM4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lipart.email/" TargetMode="External"/><Relationship Id="rId4" Type="http://schemas.openxmlformats.org/officeDocument/2006/relationships/hyperlink" Target="https://clipartix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117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674" y="424543"/>
            <a:ext cx="10912642" cy="56728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차츰 많은 일들을 로봇이 </a:t>
            </a:r>
            <a:r>
              <a:rPr lang="ko-KR" altLang="en-US" sz="3200" u="sng" dirty="0">
                <a:solidFill>
                  <a:srgbClr val="0000FF"/>
                </a:solidFill>
              </a:rPr>
              <a:t>대신하게</a:t>
            </a:r>
            <a:r>
              <a:rPr lang="ko-KR" altLang="en-US" sz="3200" dirty="0"/>
              <a:t> 되니까 농사를 지을 사람이라든지 택시나 버스를 운전할 사람이 필요가 없게 된대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u="sng" dirty="0">
                <a:solidFill>
                  <a:srgbClr val="0000FF"/>
                </a:solidFill>
              </a:rPr>
              <a:t>머지않아</a:t>
            </a:r>
            <a:r>
              <a:rPr lang="ko-KR" altLang="en-US" sz="3200" dirty="0"/>
              <a:t> 많은 일들이 자동화되고 기계화되려나 봐</a:t>
            </a:r>
            <a:r>
              <a:rPr lang="en-US" altLang="ko-KR" sz="3200" dirty="0"/>
              <a:t>. </a:t>
            </a:r>
            <a:r>
              <a:rPr lang="ko-KR" altLang="en-US" sz="3200" dirty="0"/>
              <a:t>하지만 </a:t>
            </a:r>
            <a:r>
              <a:rPr lang="ko-KR" altLang="en-US" sz="3200" u="sng" dirty="0">
                <a:solidFill>
                  <a:srgbClr val="0000FF"/>
                </a:solidFill>
              </a:rPr>
              <a:t>반대로</a:t>
            </a:r>
            <a:r>
              <a:rPr lang="ko-KR" altLang="en-US" sz="3200" dirty="0"/>
              <a:t> 새로운 직업도 생겨나지 않겠어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맞아</a:t>
            </a:r>
            <a:r>
              <a:rPr lang="en-US" altLang="ko-KR" sz="3200" dirty="0"/>
              <a:t>. </a:t>
            </a:r>
            <a:r>
              <a:rPr lang="ko-KR" altLang="en-US" sz="3200" dirty="0"/>
              <a:t>없어지는 직업도 있겠지만 무인 자동차 엔지니어나 </a:t>
            </a:r>
            <a:r>
              <a:rPr lang="ko-KR" altLang="en-US" sz="3200" u="sng" dirty="0">
                <a:solidFill>
                  <a:srgbClr val="0000FF"/>
                </a:solidFill>
              </a:rPr>
              <a:t>로봇 전문의 </a:t>
            </a:r>
            <a:r>
              <a:rPr lang="ko-KR" altLang="en-US" sz="3200" dirty="0"/>
              <a:t>같은 직업이 나타날 거래</a:t>
            </a:r>
            <a:r>
              <a:rPr lang="en-US" altLang="ko-KR" sz="32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60979" y="543828"/>
            <a:ext cx="17373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119012" y="2851485"/>
            <a:ext cx="17373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36550" y="3597441"/>
            <a:ext cx="12801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38665" y="5190233"/>
            <a:ext cx="22402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</p:spTree>
    <p:extLst>
      <p:ext uri="{BB962C8B-B14F-4D97-AF65-F5344CB8AC3E}">
        <p14:creationId xmlns:p14="http://schemas.microsoft.com/office/powerpoint/2010/main" val="53472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43" y="475343"/>
            <a:ext cx="10984832" cy="57570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</a:t>
            </a:r>
            <a:r>
              <a:rPr lang="ko-KR" altLang="en-US" sz="3200" dirty="0"/>
              <a:t> 아</a:t>
            </a:r>
            <a:r>
              <a:rPr lang="en-US" altLang="ko-KR" sz="3200" dirty="0"/>
              <a:t>, </a:t>
            </a:r>
            <a:r>
              <a:rPr lang="ko-KR" altLang="en-US" sz="3200" dirty="0"/>
              <a:t>나도 저번에 사고로 팔을 잃은 사람을 위한 로봇 팔이 </a:t>
            </a:r>
            <a:r>
              <a:rPr lang="ko-KR" altLang="en-US" sz="3200" u="sng" dirty="0">
                <a:solidFill>
                  <a:srgbClr val="0000FF"/>
                </a:solidFill>
              </a:rPr>
              <a:t>개발</a:t>
            </a:r>
            <a:r>
              <a:rPr lang="ko-KR" altLang="en-US" sz="3200" dirty="0"/>
              <a:t>되었다는 뉴스를 본 적 있어</a:t>
            </a:r>
            <a:r>
              <a:rPr lang="en-US" altLang="ko-KR" sz="3200" dirty="0"/>
              <a:t>. </a:t>
            </a:r>
            <a:r>
              <a:rPr lang="ko-KR" altLang="en-US" sz="3200" dirty="0"/>
              <a:t>그런 일을 하는 사람을 말하는 거구나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</a:t>
            </a:r>
            <a:r>
              <a:rPr lang="ko-KR" altLang="en-US" sz="3200" dirty="0"/>
              <a:t> 더군다나 앞으로는 </a:t>
            </a:r>
            <a:r>
              <a:rPr lang="ko-KR" altLang="en-US" sz="3200" u="sng" dirty="0">
                <a:solidFill>
                  <a:srgbClr val="0000FF"/>
                </a:solidFill>
              </a:rPr>
              <a:t>수명</a:t>
            </a:r>
            <a:r>
              <a:rPr lang="ko-KR" altLang="en-US" sz="3200" dirty="0"/>
              <a:t>이 길어지면서 일생 동안 여러 직업을 갖게 된대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</a:t>
            </a:r>
            <a:r>
              <a:rPr lang="ko-KR" altLang="en-US" sz="3200" dirty="0"/>
              <a:t> 그렇구나</a:t>
            </a:r>
            <a:r>
              <a:rPr lang="en-US" altLang="ko-KR" sz="3200" dirty="0"/>
              <a:t>. </a:t>
            </a:r>
            <a:r>
              <a:rPr lang="ko-KR" altLang="en-US" sz="3200" dirty="0"/>
              <a:t>세상이 너무 빨리 변하니까 두려운 생각도 들어</a:t>
            </a:r>
            <a:r>
              <a:rPr lang="en-US" altLang="ko-KR" sz="3200" dirty="0"/>
              <a:t>. </a:t>
            </a:r>
            <a:r>
              <a:rPr lang="ko-KR" altLang="en-US" sz="3200" dirty="0"/>
              <a:t>앞날을 내다볼 수있어야 잘 </a:t>
            </a:r>
            <a:r>
              <a:rPr lang="ko-KR" altLang="en-US" sz="3200" u="sng" dirty="0">
                <a:solidFill>
                  <a:srgbClr val="0000FF"/>
                </a:solidFill>
              </a:rPr>
              <a:t>대처</a:t>
            </a:r>
            <a:r>
              <a:rPr lang="ko-KR" altLang="en-US" sz="3200" dirty="0"/>
              <a:t>할 수 있을 것 같아</a:t>
            </a:r>
            <a:r>
              <a:rPr lang="en-US" altLang="ko-KR" sz="32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81338" y="1293482"/>
            <a:ext cx="8686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23030" y="5230038"/>
            <a:ext cx="8686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19438" y="2907942"/>
            <a:ext cx="8686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</p:spTree>
    <p:extLst>
      <p:ext uri="{BB962C8B-B14F-4D97-AF65-F5344CB8AC3E}">
        <p14:creationId xmlns:p14="http://schemas.microsoft.com/office/powerpoint/2010/main" val="355268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0"/>
            <a:ext cx="12161520" cy="9014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116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97442"/>
            <a:ext cx="11430000" cy="390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35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909" y="3018855"/>
            <a:ext cx="6018183" cy="310896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4934474" y="3761301"/>
            <a:ext cx="1188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2681"/>
            <a:ext cx="11887200" cy="296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3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782685"/>
              </p:ext>
            </p:extLst>
          </p:nvPr>
        </p:nvGraphicFramePr>
        <p:xfrm>
          <a:off x="60960" y="0"/>
          <a:ext cx="1210056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다는데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다는데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만든</a:t>
                      </a:r>
                      <a:r>
                        <a:rPr lang="ko-KR" altLang="en-US" sz="44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다는데</a:t>
                      </a:r>
                      <a:endParaRPr lang="en-US" sz="4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4842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553200" y="2124933"/>
            <a:ext cx="5486400" cy="3566160"/>
          </a:xfrm>
          <a:prstGeom prst="wedgeRoundRectCallout">
            <a:avLst>
              <a:gd name="adj1" fmla="val -64775"/>
              <a:gd name="adj2" fmla="val 8422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동생이 내 옷이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마음에 </a:t>
            </a:r>
            <a:r>
              <a:rPr lang="ko-KR" altLang="en-US" sz="4000" u="sng" dirty="0">
                <a:solidFill>
                  <a:srgbClr val="FF0000"/>
                </a:solidFill>
              </a:rPr>
              <a:t>든다는데</a:t>
            </a:r>
            <a:r>
              <a:rPr lang="ko-KR" altLang="en-US" sz="3200" dirty="0"/>
              <a:t>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이번 한 번만 빌려줘야겠어</a:t>
            </a:r>
            <a:r>
              <a:rPr lang="en-US" altLang="ko-KR" sz="3200" dirty="0"/>
              <a:t>.</a:t>
            </a:r>
            <a:r>
              <a:rPr lang="en-US" altLang="ko-KR" sz="3000" dirty="0"/>
              <a:t>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20419" b="60580"/>
          <a:stretch/>
        </p:blipFill>
        <p:spPr>
          <a:xfrm>
            <a:off x="152400" y="205956"/>
            <a:ext cx="11887200" cy="1137886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913565" y="2346357"/>
            <a:ext cx="4620961" cy="3501253"/>
            <a:chOff x="913565" y="2346357"/>
            <a:chExt cx="4620961" cy="3501253"/>
          </a:xfrm>
        </p:grpSpPr>
        <p:pic>
          <p:nvPicPr>
            <p:cNvPr id="1026" name="Picture 2" descr="Clothes Clipar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565" y="2346357"/>
              <a:ext cx="4620961" cy="3247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851714" y="5593694"/>
              <a:ext cx="274466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http://clipart-library.com/clipart/1405738.htm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74289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553200" y="1763147"/>
            <a:ext cx="5486400" cy="4389120"/>
          </a:xfrm>
          <a:prstGeom prst="wedgeRoundRectCallout">
            <a:avLst>
              <a:gd name="adj1" fmla="val -66273"/>
              <a:gd name="adj2" fmla="val 3137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알렉스가 내일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이사를 </a:t>
            </a:r>
            <a:r>
              <a:rPr lang="ko-KR" altLang="en-US" sz="4000" u="sng" dirty="0">
                <a:solidFill>
                  <a:srgbClr val="FF0000"/>
                </a:solidFill>
              </a:rPr>
              <a:t>간다는데</a:t>
            </a:r>
            <a:r>
              <a:rPr lang="ko-KR" altLang="en-US" sz="3200" dirty="0"/>
              <a:t>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이삿짐 나르는 일을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도와줘야겠어요</a:t>
            </a:r>
            <a:r>
              <a:rPr lang="en-US" altLang="ko-KR" sz="3200" dirty="0"/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39813" b="40206"/>
          <a:stretch/>
        </p:blipFill>
        <p:spPr>
          <a:xfrm>
            <a:off x="152400" y="204538"/>
            <a:ext cx="11887200" cy="1196541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564649" y="2243638"/>
            <a:ext cx="5055971" cy="3784558"/>
            <a:chOff x="564649" y="2243638"/>
            <a:chExt cx="5055971" cy="3784558"/>
          </a:xfrm>
        </p:grpSpPr>
        <p:pic>
          <p:nvPicPr>
            <p:cNvPr id="2050" name="Picture 2" descr="Moving clip art animations free free clipart images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4649" y="2243638"/>
              <a:ext cx="5055971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564649" y="5774280"/>
              <a:ext cx="300434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https://clipartix.com/moving-clip-art-image-23299/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39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553200" y="2232377"/>
            <a:ext cx="5486400" cy="3566160"/>
          </a:xfrm>
          <a:prstGeom prst="wedgeRoundRectCallout">
            <a:avLst>
              <a:gd name="adj1" fmla="val -61004"/>
              <a:gd name="adj2" fmla="val 4475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수빈이가 내일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생일 파티를 </a:t>
            </a:r>
            <a:r>
              <a:rPr lang="ko-KR" altLang="en-US" sz="4000" u="sng" dirty="0">
                <a:solidFill>
                  <a:srgbClr val="FF0000"/>
                </a:solidFill>
              </a:rPr>
              <a:t>연다는데</a:t>
            </a:r>
            <a:r>
              <a:rPr lang="ko-KR" altLang="en-US" sz="3200" dirty="0"/>
              <a:t>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선물을 사러 가야겠어요</a:t>
            </a:r>
            <a:r>
              <a:rPr lang="en-US" altLang="ko-KR" sz="3200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60187" b="20223"/>
          <a:stretch/>
        </p:blipFill>
        <p:spPr>
          <a:xfrm>
            <a:off x="152400" y="209276"/>
            <a:ext cx="11887200" cy="117308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420270" y="2415257"/>
            <a:ext cx="5363737" cy="3637196"/>
            <a:chOff x="420270" y="2415257"/>
            <a:chExt cx="5363737" cy="3637196"/>
          </a:xfrm>
        </p:grpSpPr>
        <p:pic>
          <p:nvPicPr>
            <p:cNvPr id="3076" name="Picture 4" descr="Vector Illustration Of Happy Birthday Party, Kids Party, Birthday 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270" y="2415257"/>
              <a:ext cx="5363737" cy="3383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591148" y="5798537"/>
              <a:ext cx="3021981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https://www.clipart.email/download/9567388.html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46004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553200" y="1739083"/>
            <a:ext cx="5486400" cy="4206240"/>
          </a:xfrm>
          <a:prstGeom prst="wedgeRoundRectCallout">
            <a:avLst>
              <a:gd name="adj1" fmla="val -64309"/>
              <a:gd name="adj2" fmla="val 30064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사촌 동생이 방학 때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놀러 </a:t>
            </a:r>
            <a:r>
              <a:rPr lang="ko-KR" altLang="en-US" sz="4000" u="sng" dirty="0">
                <a:solidFill>
                  <a:srgbClr val="FF0000"/>
                </a:solidFill>
              </a:rPr>
              <a:t>온다는데</a:t>
            </a:r>
            <a:r>
              <a:rPr lang="ko-KR" altLang="en-US" sz="3200" dirty="0"/>
              <a:t>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동생하고 같이 할 것을 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생각해야겠어</a:t>
            </a:r>
            <a:r>
              <a:rPr lang="en-US" altLang="ko-KR" sz="3200" dirty="0"/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80756"/>
          <a:stretch/>
        </p:blipFill>
        <p:spPr>
          <a:xfrm>
            <a:off x="152400" y="223290"/>
            <a:ext cx="11887200" cy="115237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1102895" y="2360029"/>
            <a:ext cx="4572000" cy="3408596"/>
            <a:chOff x="1102895" y="2360029"/>
            <a:chExt cx="4572000" cy="3408596"/>
          </a:xfrm>
        </p:grpSpPr>
        <p:pic>
          <p:nvPicPr>
            <p:cNvPr id="4098" name="Picture 2" descr="Children playing clipart 7 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895" y="2360029"/>
              <a:ext cx="4572000" cy="3154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558105" y="5514709"/>
              <a:ext cx="3661580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http://clipart-library.com/clipart/children-playing-clipart_9.htm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8177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0"/>
            <a:ext cx="12161520" cy="9014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117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721241"/>
            <a:ext cx="11430000" cy="338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71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12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미래의 직업 세계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Future Job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85645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64" y="3234722"/>
            <a:ext cx="10361473" cy="292608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002618" y="4358455"/>
            <a:ext cx="1920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36422"/>
            <a:ext cx="11887200" cy="299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5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382942"/>
              </p:ext>
            </p:extLst>
          </p:nvPr>
        </p:nvGraphicFramePr>
        <p:xfrm>
          <a:off x="1524000" y="0"/>
          <a:ext cx="914400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5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으려나 봐요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마시</a:t>
                      </a:r>
                      <a:r>
                        <a:rPr lang="ko-KR" altLang="en-US" sz="5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려나 봐요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5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려나 봐요</a:t>
                      </a:r>
                      <a:endParaRPr lang="en-US" sz="5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253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오후에 비가 </a:t>
            </a:r>
            <a:r>
              <a:rPr lang="ko-KR" altLang="en-US" sz="4000" u="sng" dirty="0">
                <a:solidFill>
                  <a:srgbClr val="FF0000"/>
                </a:solidFill>
              </a:rPr>
              <a:t>오려나 봐요</a:t>
            </a:r>
            <a:r>
              <a:rPr lang="en-US" altLang="ko-KR" sz="3200" dirty="0"/>
              <a:t>. 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어쩐지 하루 종일 날씨가 흐리더라고요</a:t>
            </a:r>
            <a:r>
              <a:rPr lang="en-US" altLang="ko-KR" sz="3000" dirty="0"/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1197" b="75836"/>
          <a:stretch/>
        </p:blipFill>
        <p:spPr>
          <a:xfrm>
            <a:off x="152400" y="192506"/>
            <a:ext cx="11887200" cy="112615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4482353" y="2425566"/>
            <a:ext cx="3227293" cy="3539157"/>
            <a:chOff x="4482353" y="2425566"/>
            <a:chExt cx="3227293" cy="3539157"/>
          </a:xfrm>
        </p:grpSpPr>
        <p:pic>
          <p:nvPicPr>
            <p:cNvPr id="5124" name="Picture 4" descr="Rain Cloud clip art - vector clip art online, royalty free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2353" y="2425566"/>
              <a:ext cx="3227293" cy="3200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674777" y="5710807"/>
              <a:ext cx="284244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http://clipart-library.com/clipart/8TGEzrzGc.htm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60160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25598" b="50717"/>
          <a:stretch/>
        </p:blipFill>
        <p:spPr>
          <a:xfrm>
            <a:off x="152400" y="198560"/>
            <a:ext cx="11887200" cy="116134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4138862" y="2543304"/>
            <a:ext cx="4066674" cy="3332275"/>
            <a:chOff x="4138862" y="2543304"/>
            <a:chExt cx="4066674" cy="3332275"/>
          </a:xfrm>
        </p:grpSpPr>
        <p:pic>
          <p:nvPicPr>
            <p:cNvPr id="6148" name="Picture 4" descr="Beach clip art clipart image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74" r="10463"/>
            <a:stretch/>
          </p:blipFill>
          <p:spPr bwMode="auto">
            <a:xfrm>
              <a:off x="4138862" y="2543304"/>
              <a:ext cx="4066674" cy="3078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868797" y="5621663"/>
              <a:ext cx="2606804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hlinkClick r:id="rId4"/>
                </a:rPr>
                <a:t>http://clipart-library.com/clipart/44673.htm</a:t>
              </a:r>
              <a:endParaRPr lang="en-US" sz="1050" dirty="0"/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152400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유진이가 이번 주말에 바다에 </a:t>
            </a:r>
            <a:r>
              <a:rPr lang="ko-KR" altLang="en-US" sz="4000" u="sng" dirty="0">
                <a:solidFill>
                  <a:srgbClr val="FF0000"/>
                </a:solidFill>
              </a:rPr>
              <a:t>가려나 봐</a:t>
            </a:r>
            <a:r>
              <a:rPr lang="en-US" altLang="ko-KR" sz="3200" dirty="0"/>
              <a:t>. 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775752"/>
            <a:ext cx="3548743" cy="2779776"/>
          </a:xfrm>
          <a:prstGeom prst="wedgeRoundRectCallout">
            <a:avLst>
              <a:gd name="adj1" fmla="val -66960"/>
              <a:gd name="adj2" fmla="val 38935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어쩐지 지난 주말에 수영복을 사러 가더라고</a:t>
            </a:r>
            <a:r>
              <a:rPr lang="en-US" altLang="ko-KR" sz="3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128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50956" b="25598"/>
          <a:stretch/>
        </p:blipFill>
        <p:spPr>
          <a:xfrm>
            <a:off x="152400" y="210290"/>
            <a:ext cx="11887200" cy="114961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4358640" y="2186904"/>
            <a:ext cx="3474720" cy="3740664"/>
            <a:chOff x="4358640" y="2321986"/>
            <a:chExt cx="3474720" cy="3740664"/>
          </a:xfrm>
        </p:grpSpPr>
        <p:pic>
          <p:nvPicPr>
            <p:cNvPr id="7170" name="Picture 2" descr="Family Watching A Movie Clipar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8640" y="2321986"/>
              <a:ext cx="3474720" cy="361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585010" y="5808734"/>
              <a:ext cx="3021981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https://www.clipart.email/download/7650619.html</a:t>
              </a:r>
              <a:endParaRPr lang="en-US" sz="1050" dirty="0"/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152400" y="1684312"/>
            <a:ext cx="3548743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알렉스가 </a:t>
            </a:r>
            <a:endParaRPr lang="en-US" altLang="ko-KR" sz="3200" dirty="0"/>
          </a:p>
          <a:p>
            <a:pPr algn="ctr"/>
            <a:r>
              <a:rPr lang="ko-KR" altLang="en-US" sz="3200" dirty="0"/>
              <a:t>저녁에 영화를</a:t>
            </a:r>
            <a:endParaRPr lang="en-US" altLang="ko-KR" sz="3200" dirty="0"/>
          </a:p>
          <a:p>
            <a:pPr algn="ctr"/>
            <a:r>
              <a:rPr lang="ko-KR" altLang="en-US" sz="3200" dirty="0"/>
              <a:t> </a:t>
            </a:r>
            <a:r>
              <a:rPr lang="ko-KR" altLang="en-US" sz="4000" u="sng" dirty="0">
                <a:solidFill>
                  <a:srgbClr val="FF0000"/>
                </a:solidFill>
              </a:rPr>
              <a:t>보려나 봐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767439"/>
            <a:ext cx="3548743" cy="2926080"/>
          </a:xfrm>
          <a:prstGeom prst="wedgeRoundRectCallout">
            <a:avLst>
              <a:gd name="adj1" fmla="val -67299"/>
              <a:gd name="adj2" fmla="val 311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어쩐지 어떤 영화가 인기인지 물어보더라고</a:t>
            </a:r>
            <a:r>
              <a:rPr lang="en-US" altLang="ko-KR" sz="3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2178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75599"/>
          <a:stretch/>
        </p:blipFill>
        <p:spPr>
          <a:xfrm>
            <a:off x="152400" y="199521"/>
            <a:ext cx="11887200" cy="1196483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4229931" y="1973995"/>
            <a:ext cx="4062663" cy="4211585"/>
            <a:chOff x="4229931" y="1973995"/>
            <a:chExt cx="4062663" cy="4211585"/>
          </a:xfrm>
        </p:grpSpPr>
        <p:pic>
          <p:nvPicPr>
            <p:cNvPr id="1028" name="Picture 4" descr="Wedding PNG Clipart, Bride And Groom Transparent PNG Images - Free 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2462" y="1973995"/>
              <a:ext cx="3657600" cy="3957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229931" y="5931664"/>
              <a:ext cx="4062663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050" dirty="0">
                  <a:hlinkClick r:id="rId5"/>
                </a:rPr>
                <a:t>http://clipart-library.com/clipart/wedding-cliparts-transparent_4.htm</a:t>
              </a:r>
              <a:endParaRPr lang="en-US" sz="1050" dirty="0"/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152400" y="1666894"/>
            <a:ext cx="3548743" cy="301752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삼촌이 </a:t>
            </a:r>
            <a:endParaRPr lang="en-US" altLang="ko-KR" sz="3200" dirty="0"/>
          </a:p>
          <a:p>
            <a:pPr algn="ctr"/>
            <a:r>
              <a:rPr lang="ko-KR" altLang="en-US" sz="3200" dirty="0"/>
              <a:t>여자 친구와 </a:t>
            </a:r>
            <a:r>
              <a:rPr lang="ko-KR" altLang="en-US" sz="4000" u="sng" dirty="0">
                <a:solidFill>
                  <a:srgbClr val="FF0000"/>
                </a:solidFill>
              </a:rPr>
              <a:t>결혼하려나 봐요</a:t>
            </a:r>
            <a:r>
              <a:rPr lang="en-US" altLang="ko-KR" sz="3200" u="sng" dirty="0">
                <a:solidFill>
                  <a:srgbClr val="FF0000"/>
                </a:solidFill>
              </a:rPr>
              <a:t>.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6894"/>
            <a:ext cx="3548743" cy="3017520"/>
          </a:xfrm>
          <a:prstGeom prst="wedgeRoundRectCallout">
            <a:avLst>
              <a:gd name="adj1" fmla="val -65943"/>
              <a:gd name="adj2" fmla="val 3601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어쩐지 여자 친구에게 선물할 반지를 고르더라고요</a:t>
            </a:r>
            <a:r>
              <a:rPr lang="en-US" altLang="ko-KR" sz="3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196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877" b="1"/>
          <a:stretch/>
        </p:blipFill>
        <p:spPr>
          <a:xfrm>
            <a:off x="1570279" y="856125"/>
            <a:ext cx="9051442" cy="5486400"/>
          </a:xfrm>
          <a:prstGeom prst="rect">
            <a:avLst/>
          </a:prstGeom>
        </p:spPr>
      </p:pic>
      <p:pic>
        <p:nvPicPr>
          <p:cNvPr id="4" name="0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49000" y="53198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0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08" y="259931"/>
            <a:ext cx="11034584" cy="5943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53441" y="4844609"/>
            <a:ext cx="621792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571118" y="847345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1118" y="1458823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1118" y="2070301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05249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7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09899"/>
            <a:ext cx="11164824" cy="958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41" y="1339864"/>
            <a:ext cx="1116057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4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41" y="1433009"/>
            <a:ext cx="11690919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2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1"/>
          <p:cNvSpPr txBox="1">
            <a:spLocks/>
          </p:cNvSpPr>
          <p:nvPr/>
        </p:nvSpPr>
        <p:spPr>
          <a:xfrm>
            <a:off x="5470356" y="262771"/>
            <a:ext cx="6320589" cy="107273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사진 속 여성들의 직업은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45123" y="503402"/>
            <a:ext cx="4574142" cy="5717094"/>
            <a:chOff x="745123" y="503402"/>
            <a:chExt cx="4574142" cy="5717094"/>
          </a:xfrm>
        </p:grpSpPr>
        <p:pic>
          <p:nvPicPr>
            <p:cNvPr id="1028" name="Picture 4" descr="https://upload.wikimedia.org/wikipedia/commons/thumb/5/50/Telephone_operators%2C_1952.jpg/800px-Telephone_operators%2C_195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123" y="503402"/>
              <a:ext cx="4263458" cy="521208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2" name="Rectangle 1"/>
            <p:cNvSpPr/>
            <p:nvPr/>
          </p:nvSpPr>
          <p:spPr>
            <a:xfrm>
              <a:off x="2876852" y="5804998"/>
              <a:ext cx="2442413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https://commons.wikimedia.org/w/index.php?curid=5288715</a:t>
              </a: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5983704" y="1601646"/>
            <a:ext cx="5486400" cy="2743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SWITCHBOARD </a:t>
            </a:r>
            <a:r>
              <a:rPr lang="en-US" sz="44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OPERAtoR</a:t>
            </a:r>
            <a:endParaRPr lang="en-US" sz="4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o-KR" alt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전화교환원</a:t>
            </a:r>
            <a:endParaRPr 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11"/>
          <p:cNvSpPr txBox="1">
            <a:spLocks/>
          </p:cNvSpPr>
          <p:nvPr/>
        </p:nvSpPr>
        <p:spPr>
          <a:xfrm>
            <a:off x="5731040" y="4740443"/>
            <a:ext cx="6320589" cy="10645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ko-K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</a:t>
            </a:r>
            <a:r>
              <a:rPr lang="ko-KR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</a:t>
            </a: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이후 사라짐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59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09115"/>
            <a:ext cx="11887200" cy="40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99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36132"/>
            <a:ext cx="10972800" cy="58047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87480" y="1580391"/>
            <a:ext cx="7913789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683566" y="4190589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89511" y="5420937"/>
            <a:ext cx="60365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83567" y="4811779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08901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702086"/>
            <a:ext cx="11430000" cy="781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56" y="2544178"/>
            <a:ext cx="11521440" cy="144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08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74736"/>
            <a:ext cx="11430000" cy="577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66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0"/>
            <a:ext cx="11887200" cy="49732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122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864928"/>
            <a:ext cx="11887200" cy="147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949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454191"/>
            <a:ext cx="12161520" cy="546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77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707105"/>
            <a:ext cx="12161520" cy="50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149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413711" y="408667"/>
            <a:ext cx="9364579" cy="7343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전기수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hlinkClick r:id="rId3"/>
              </a:rPr>
              <a:t>https://www.youtube.com/watch?v=ZjZbzG1QYM4</a:t>
            </a:r>
            <a:r>
              <a:rPr lang="en-US" altLang="ko-K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ZjZbzG1QYM4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25600" y="1215192"/>
            <a:ext cx="8940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85497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721296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일자리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감소하다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대처하다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수명이 길어지다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유지하다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유망 직종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대신하다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유망하다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앞날을 내다보다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앞날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전문의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기계화되다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각광을 받다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머지않아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회상하다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수명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자동화되다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미래를 설계하다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급속히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예측하다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176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/>
          <p:cNvSpPr txBox="1">
            <a:spLocks/>
          </p:cNvSpPr>
          <p:nvPr/>
        </p:nvSpPr>
        <p:spPr>
          <a:xfrm>
            <a:off x="372980" y="262771"/>
            <a:ext cx="11417966" cy="107273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직업은 무엇일까요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1000" y="1660358"/>
            <a:ext cx="11430000" cy="10972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1. 2005</a:t>
            </a:r>
            <a:r>
              <a:rPr lang="ko-KR" altLang="en-US" sz="4000" dirty="0">
                <a:solidFill>
                  <a:schemeClr val="accent2">
                    <a:lumMod val="75000"/>
                  </a:schemeClr>
                </a:solidFill>
              </a:rPr>
              <a:t>년에 처음 생겨났어요</a:t>
            </a:r>
            <a:r>
              <a:rPr lang="en-US" altLang="ko-KR" sz="40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81000" y="3007894"/>
            <a:ext cx="11430000" cy="10972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7030A0"/>
                </a:solidFill>
              </a:rPr>
              <a:t>2. </a:t>
            </a:r>
            <a:r>
              <a:rPr lang="ko-KR" altLang="en-US" sz="4000" dirty="0">
                <a:solidFill>
                  <a:srgbClr val="7030A0"/>
                </a:solidFill>
              </a:rPr>
              <a:t>비디오를 만들어서 다른 사람들에게 보여 줘요</a:t>
            </a:r>
            <a:r>
              <a:rPr lang="en-US" altLang="ko-KR" sz="4000" dirty="0">
                <a:solidFill>
                  <a:srgbClr val="7030A0"/>
                </a:solidFill>
              </a:rPr>
              <a:t>.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1000" y="4355429"/>
            <a:ext cx="11430000" cy="17373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C00000"/>
                </a:solidFill>
              </a:rPr>
              <a:t>3. </a:t>
            </a:r>
            <a:r>
              <a:rPr lang="ko-KR" altLang="en-US" sz="4000" dirty="0">
                <a:solidFill>
                  <a:srgbClr val="C00000"/>
                </a:solidFill>
              </a:rPr>
              <a:t>내 비디오를 보고 좋아하거나 구독하는</a:t>
            </a:r>
            <a:endParaRPr lang="en-US" altLang="ko-KR" sz="4000" dirty="0">
              <a:solidFill>
                <a:srgbClr val="C00000"/>
              </a:solidFill>
            </a:endParaRPr>
          </a:p>
          <a:p>
            <a:r>
              <a:rPr lang="en-US" altLang="ko-KR" sz="4000" dirty="0">
                <a:solidFill>
                  <a:srgbClr val="C00000"/>
                </a:solidFill>
              </a:rPr>
              <a:t> </a:t>
            </a:r>
            <a:r>
              <a:rPr lang="ko-KR" altLang="en-US" sz="4000" dirty="0">
                <a:solidFill>
                  <a:srgbClr val="C00000"/>
                </a:solidFill>
              </a:rPr>
              <a:t>   사람들이 많으면 돈을 벌 수 있어요</a:t>
            </a:r>
            <a:r>
              <a:rPr lang="en-US" altLang="ko-KR" sz="4000" dirty="0">
                <a:solidFill>
                  <a:srgbClr val="C00000"/>
                </a:solidFill>
              </a:rPr>
              <a:t>.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Explosion 2 5"/>
          <p:cNvSpPr/>
          <p:nvPr/>
        </p:nvSpPr>
        <p:spPr>
          <a:xfrm>
            <a:off x="637791" y="415100"/>
            <a:ext cx="10916419" cy="6027800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YouTuber/</a:t>
            </a:r>
          </a:p>
          <a:p>
            <a:pPr algn="ctr"/>
            <a:r>
              <a:rPr lang="en-US" altLang="ko-K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YouTube Content Creator</a:t>
            </a:r>
          </a:p>
          <a:p>
            <a:pPr algn="ctr"/>
            <a:r>
              <a:rPr lang="ko-KR" altLang="en-US" sz="9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 </a:t>
            </a:r>
            <a:r>
              <a:rPr lang="ko-KR" altLang="en-US" sz="9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튜</a:t>
            </a:r>
            <a:r>
              <a:rPr lang="ko-KR" altLang="en-US" sz="9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버</a:t>
            </a:r>
            <a:endParaRPr lang="en-US" sz="9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955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208456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job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decrease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cope with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live longer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preserve, maintain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promising job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substitute for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promising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predict the future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200" dirty="0">
                          <a:latin typeface="+mn-lt"/>
                          <a:ea typeface="맑은 고딕" panose="020B0503020000020004" pitchFamily="50" charset="-127"/>
                        </a:rPr>
                        <a:t>f</a:t>
                      </a:r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uture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medical specialist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mechanized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in the limelight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recall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lifespan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automated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design the future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rapidly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predict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8665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766761"/>
            <a:ext cx="11612880" cy="536939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47-50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5916" y="4710866"/>
            <a:ext cx="174217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기계화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80931" y="3361689"/>
            <a:ext cx="200544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직종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23408" y="4000643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전문의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097003" y="5391734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무인 자동차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36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020" y="132352"/>
            <a:ext cx="9951961" cy="621792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160195" y="2981433"/>
            <a:ext cx="1795437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자동화되어서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40737" y="3895030"/>
            <a:ext cx="155865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각광을 받고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950732" y="4772531"/>
            <a:ext cx="98691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대신할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20063" y="5687106"/>
            <a:ext cx="286752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dirty="0">
                <a:solidFill>
                  <a:srgbClr val="FF0000"/>
                </a:solidFill>
              </a:rPr>
              <a:t>수명이 길어져서 그래요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6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752474"/>
            <a:ext cx="11704320" cy="54452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291044" y="3380062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도착한다는데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51917" y="4073787"/>
            <a:ext cx="272566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닫는다는데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43703" y="4778307"/>
            <a:ext cx="210408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열린다는데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765370" y="5479419"/>
            <a:ext cx="279731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결혼하신다는데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893" y="206041"/>
            <a:ext cx="3091375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1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999872"/>
            <a:ext cx="11704320" cy="4427876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205979" y="2329695"/>
            <a:ext cx="712179" cy="12075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6203411" y="2329695"/>
            <a:ext cx="714747" cy="12196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91379" y="2744124"/>
            <a:ext cx="726779" cy="1214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6215971" y="3152275"/>
            <a:ext cx="7021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203411" y="2744124"/>
            <a:ext cx="714747" cy="12282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81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910521"/>
            <a:ext cx="11704320" cy="464081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234440" y="1313594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에어컨 때문에 여름에도 감기에 걸리기 쉽다는데 빨리 병원에 가 보세요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34440" y="2491860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그래도 채소가 건강에 좋다는데 평소에 조금이라도 먹으려고 노력해 보세요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06924" y="3802460"/>
            <a:ext cx="9382438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그 집 빵이 맛있다는데 오늘 수업 끝나고 같이 가 봐요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94600" y="4883299"/>
            <a:ext cx="10303844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우리 축구팀이 아슬아슬하게 이겼다는데 꼭 경기를 찾아서 봐야겠</a:t>
            </a:r>
            <a:r>
              <a:rPr lang="ko-KR" altLang="en-US" sz="2600" dirty="0">
                <a:solidFill>
                  <a:srgbClr val="FF0000"/>
                </a:solidFill>
              </a:rPr>
              <a:t>어요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17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31" y="699584"/>
            <a:ext cx="11704320" cy="545491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528123" y="3328431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600" dirty="0">
                <a:solidFill>
                  <a:srgbClr val="FF0000"/>
                </a:solidFill>
              </a:rPr>
              <a:t>먹으려나 봐요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071774" y="4018353"/>
            <a:ext cx="233692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 err="1">
                <a:solidFill>
                  <a:srgbClr val="FF0000"/>
                </a:solidFill>
              </a:rPr>
              <a:t>열리려나</a:t>
            </a:r>
            <a:r>
              <a:rPr lang="ko-KR" altLang="en-US" sz="2800" dirty="0">
                <a:solidFill>
                  <a:srgbClr val="FF0000"/>
                </a:solidFill>
              </a:rPr>
              <a:t> 봐요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88643" y="4705322"/>
            <a:ext cx="2686905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 err="1">
                <a:solidFill>
                  <a:srgbClr val="FF0000"/>
                </a:solidFill>
              </a:rPr>
              <a:t>외출하려나</a:t>
            </a:r>
            <a:r>
              <a:rPr lang="ko-KR" altLang="en-US" sz="2800" dirty="0">
                <a:solidFill>
                  <a:srgbClr val="FF0000"/>
                </a:solidFill>
              </a:rPr>
              <a:t> 봐요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28439" y="5416445"/>
            <a:ext cx="361041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게임을 하려나 봐요</a:t>
            </a:r>
            <a:endParaRPr lang="en-US" sz="26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193" y="288104"/>
            <a:ext cx="335596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2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1052"/>
          <a:stretch/>
        </p:blipFill>
        <p:spPr>
          <a:xfrm>
            <a:off x="243840" y="806115"/>
            <a:ext cx="11704320" cy="457496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88005" y="4655063"/>
            <a:ext cx="177137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오려나 봐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7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9123"/>
          <a:stretch/>
        </p:blipFill>
        <p:spPr>
          <a:xfrm>
            <a:off x="243840" y="2201779"/>
            <a:ext cx="11704320" cy="31725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084" t="11007" b="74575"/>
          <a:stretch/>
        </p:blipFill>
        <p:spPr>
          <a:xfrm>
            <a:off x="482868" y="709863"/>
            <a:ext cx="11226265" cy="111893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883467" y="4636250"/>
            <a:ext cx="232482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빌리려나 봐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31142" y="3580242"/>
            <a:ext cx="248524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등산하려나 봐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475647" y="2541980"/>
            <a:ext cx="250128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요리하려나 봐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44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61" y="239629"/>
            <a:ext cx="11246279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87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 fontScale="90000"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114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https://quizlet.com/_8bxbx2?x=1jqt&amp;i=1qqi22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7366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숙제가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링크를 학생에게 제공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060690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수업이 끝났습니다</a:t>
            </a:r>
            <a:r>
              <a:rPr lang="en-US" altLang="ko-KR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!</a:t>
            </a:r>
            <a:endParaRPr lang="en-US" sz="96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1274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5-2 (</a:t>
            </a: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5-2 (</a:t>
            </a: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2"/>
              </a:rPr>
              <a:t>https://www.youtube.com/watch?v=ZjZbzG1QYM4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3"/>
              </a:rPr>
              <a:t>http://clipart-library.com/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4"/>
              </a:rPr>
              <a:t>https://clipartix.com/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5"/>
              </a:rPr>
              <a:t>https://www.clipart.email/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56519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811809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일자리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유망 직종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전문의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수명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감소하다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대신하다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job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lifespan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promising job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decrease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medical specialist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substitute for</a:t>
            </a:r>
          </a:p>
        </p:txBody>
      </p:sp>
    </p:spTree>
    <p:extLst>
      <p:ext uri="{BB962C8B-B14F-4D97-AF65-F5344CB8AC3E}">
        <p14:creationId xmlns:p14="http://schemas.microsoft.com/office/powerpoint/2010/main" val="1547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354689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기계화되다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자동화되다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대처하다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유망하다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각광을 받다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미래를 설계하다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mechanized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promising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automated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in the limelight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cope with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design the future</a:t>
            </a:r>
          </a:p>
        </p:txBody>
      </p:sp>
    </p:spTree>
    <p:extLst>
      <p:ext uri="{BB962C8B-B14F-4D97-AF65-F5344CB8AC3E}">
        <p14:creationId xmlns:p14="http://schemas.microsoft.com/office/powerpoint/2010/main" val="185789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113166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수명이 길어지다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앞날을 내다보다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머지않다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급속히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유지하다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예측하다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live longer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rapidly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predict the future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preserve, maintain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soon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predict</a:t>
            </a:r>
          </a:p>
        </p:txBody>
      </p:sp>
    </p:spTree>
    <p:extLst>
      <p:ext uri="{BB962C8B-B14F-4D97-AF65-F5344CB8AC3E}">
        <p14:creationId xmlns:p14="http://schemas.microsoft.com/office/powerpoint/2010/main" val="404840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547" y="1542210"/>
            <a:ext cx="10984832" cy="422202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알렉스</a:t>
            </a:r>
            <a:r>
              <a:rPr lang="en-US" altLang="ko-KR" sz="3200" dirty="0"/>
              <a:t>, </a:t>
            </a:r>
            <a:r>
              <a:rPr lang="ko-KR" altLang="en-US" sz="3200" dirty="0"/>
              <a:t>어제 미래 </a:t>
            </a:r>
            <a:r>
              <a:rPr lang="ko-KR" altLang="en-US" sz="3200" u="sng" dirty="0">
                <a:solidFill>
                  <a:srgbClr val="0000FF"/>
                </a:solidFill>
              </a:rPr>
              <a:t>유망 직종</a:t>
            </a:r>
            <a:r>
              <a:rPr lang="ko-KR" altLang="en-US" sz="3200" dirty="0"/>
              <a:t>에 대한 다큐멘터리 봤니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아니</a:t>
            </a:r>
            <a:r>
              <a:rPr lang="en-US" altLang="ko-KR" sz="3200" dirty="0"/>
              <a:t>, </a:t>
            </a:r>
            <a:r>
              <a:rPr lang="ko-KR" altLang="en-US" sz="3200" dirty="0"/>
              <a:t>못 봤어</a:t>
            </a:r>
            <a:r>
              <a:rPr lang="en-US" altLang="ko-KR" sz="3200" dirty="0"/>
              <a:t>. </a:t>
            </a:r>
            <a:r>
              <a:rPr lang="ko-KR" altLang="en-US" sz="3200" dirty="0"/>
              <a:t>어떤 내용이었는데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지금 있는 </a:t>
            </a:r>
            <a:r>
              <a:rPr lang="ko-KR" altLang="en-US" sz="3200" u="sng" dirty="0">
                <a:solidFill>
                  <a:srgbClr val="0000FF"/>
                </a:solidFill>
              </a:rPr>
              <a:t>일자리</a:t>
            </a:r>
            <a:r>
              <a:rPr lang="ko-KR" altLang="en-US" sz="3200" dirty="0"/>
              <a:t>의 </a:t>
            </a:r>
            <a:r>
              <a:rPr lang="en-US" altLang="ko-KR" sz="3200" dirty="0"/>
              <a:t>80%</a:t>
            </a:r>
            <a:r>
              <a:rPr lang="ko-KR" altLang="en-US" sz="3200" dirty="0"/>
              <a:t>가 </a:t>
            </a:r>
            <a:r>
              <a:rPr lang="en-US" altLang="ko-KR" sz="3200" dirty="0"/>
              <a:t>10</a:t>
            </a:r>
            <a:r>
              <a:rPr lang="ko-KR" altLang="en-US" sz="3200" dirty="0"/>
              <a:t>년 내에 사라지거나 바뀐다는데 앞으로 우리는어떤 일을 하면서 살게 될까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그래</a:t>
            </a:r>
            <a:r>
              <a:rPr lang="en-US" altLang="ko-KR" sz="3200" dirty="0"/>
              <a:t>? </a:t>
            </a:r>
            <a:r>
              <a:rPr lang="ko-KR" altLang="en-US" sz="3200" dirty="0"/>
              <a:t>그럼</a:t>
            </a:r>
            <a:r>
              <a:rPr lang="en-US" altLang="ko-KR" sz="3200" dirty="0"/>
              <a:t> </a:t>
            </a:r>
            <a:r>
              <a:rPr lang="ko-KR" altLang="en-US" sz="3200" dirty="0"/>
              <a:t>앞으로 어떤 직업들이 </a:t>
            </a:r>
            <a:r>
              <a:rPr lang="ko-KR" altLang="en-US" sz="3200" u="sng" dirty="0">
                <a:solidFill>
                  <a:srgbClr val="0000FF"/>
                </a:solidFill>
              </a:rPr>
              <a:t>없어진대</a:t>
            </a:r>
            <a:r>
              <a:rPr lang="en-US" altLang="ko-KR" sz="32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69537" y="1660812"/>
            <a:ext cx="175507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48219" y="3357245"/>
            <a:ext cx="12801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104039" y="4950897"/>
            <a:ext cx="16459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2" name="0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78579" y="53070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6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1021</Words>
  <Application>Microsoft Office PowerPoint</Application>
  <PresentationFormat>Widescreen</PresentationFormat>
  <Paragraphs>260</Paragraphs>
  <Slides>52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맑은 고딕</vt:lpstr>
      <vt:lpstr>Arial</vt:lpstr>
      <vt:lpstr>Calibri</vt:lpstr>
      <vt:lpstr>Calibri Light</vt:lpstr>
      <vt:lpstr>Office Theme</vt:lpstr>
      <vt:lpstr>   재외동포를 위한 한국어 (영어권)   5-2 </vt:lpstr>
      <vt:lpstr>UNIT 12   미래의 직업 세계 Future Job</vt:lpstr>
      <vt:lpstr>PowerPoint Presentation</vt:lpstr>
      <vt:lpstr>PowerPoint Presentation</vt:lpstr>
      <vt:lpstr>교재 114쪽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47-50쪽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66</cp:revision>
  <dcterms:created xsi:type="dcterms:W3CDTF">2020-04-19T05:49:19Z</dcterms:created>
  <dcterms:modified xsi:type="dcterms:W3CDTF">2020-05-06T14:50:45Z</dcterms:modified>
</cp:coreProperties>
</file>